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8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479" y="619601"/>
            <a:ext cx="7569041" cy="45660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91"/>
              </a:lnSpc>
              <a:buNone/>
            </a:pPr>
            <a:r>
              <a:rPr lang="en-US" sz="575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AI Chip Boom Saved This Tiny Startup. Now Worth $2.8 Billion, It's Taking On Nvidia</a:t>
            </a:r>
            <a:endParaRPr lang="en-US" sz="5753" dirty="0"/>
          </a:p>
        </p:txBody>
      </p:sp>
      <p:sp>
        <p:nvSpPr>
          <p:cNvPr id="6" name="Text 2"/>
          <p:cNvSpPr/>
          <p:nvPr/>
        </p:nvSpPr>
        <p:spPr>
          <a:xfrm>
            <a:off x="787479" y="5523071"/>
            <a:ext cx="7569041" cy="144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5"/>
              </a:lnSpc>
              <a:buNone/>
            </a:pPr>
            <a:r>
              <a:rPr lang="en-US" sz="177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CEO Jonathan Ross named his company after the Martian word meaning “to understand with empathy,” from the sci-fi classic Stranger in a Strange Land. Elon Musk liked the word too, dubbing his AI chatbot Grok. “We call dibs,” Ross says.</a:t>
            </a:r>
            <a:endParaRPr lang="en-US" sz="1772" dirty="0"/>
          </a:p>
        </p:txBody>
      </p:sp>
      <p:sp>
        <p:nvSpPr>
          <p:cNvPr id="7" name="Shape 3"/>
          <p:cNvSpPr/>
          <p:nvPr/>
        </p:nvSpPr>
        <p:spPr>
          <a:xfrm>
            <a:off x="787479" y="7233166"/>
            <a:ext cx="359926" cy="359926"/>
          </a:xfrm>
          <a:prstGeom prst="roundRect">
            <a:avLst>
              <a:gd name="adj" fmla="val 2540268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99" y="7240786"/>
            <a:ext cx="344686" cy="3446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59800" y="7216378"/>
            <a:ext cx="2272189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1"/>
              </a:lnSpc>
              <a:buNone/>
            </a:pPr>
            <a:r>
              <a:rPr lang="en-US" sz="2215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vaibhav kokare</a:t>
            </a:r>
            <a:endParaRPr lang="en-US" sz="2215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356955"/>
            <a:ext cx="1210139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Rise of Language Processing Units (LPUs)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1363623" y="2576751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 laptops are now incorporating specialized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Processing Units (LPUs)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advanced natural language processing tasks.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1363623" y="3453170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LPUs offer </a:t>
            </a:r>
            <a:r>
              <a:rPr lang="en-US" sz="1944" u="sng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performance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944" u="sng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efficiency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compared to traditional CPUs and GPUs for inference workloads.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363623" y="4329589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LPUs are designed to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accelerate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language-based AI models, powering features like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assistants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chatbots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translation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363623" y="5206008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adoption of LPUs signals a growing trend towards </a:t>
            </a:r>
            <a:r>
              <a:rPr lang="en-US" sz="1944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 specialization</a:t>
            </a: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meet the demands of modern AI and machine learning applications.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363623" y="6082427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AI continues to permeate our daily lives, the prevalence of LPUs will only increase, transforming how we interact with technology.</a:t>
            </a:r>
            <a:endParaRPr lang="en-US" sz="1944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q-ChatGPT">
            <a:hlinkClick r:id="" action="ppaction://media"/>
            <a:extLst>
              <a:ext uri="{FF2B5EF4-FFF2-40B4-BE49-F238E27FC236}">
                <a16:creationId xmlns:a16="http://schemas.microsoft.com/office/drawing/2014/main" id="{521A269C-FE19-87FE-5EA8-A4DD152BE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836" y="196796"/>
            <a:ext cx="12562609" cy="783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471463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Future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968693" y="5810964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is a young company with a promising future. Its innovative technology and strong leadership position it well to compete in the rapidly growing AI chip market.</a:t>
            </a: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38" y="2740462"/>
            <a:ext cx="4952524" cy="27486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3517" y="1099661"/>
            <a:ext cx="5023009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Rise</a:t>
            </a:r>
            <a:endParaRPr lang="en-US" sz="3955" dirty="0"/>
          </a:p>
        </p:txBody>
      </p:sp>
      <p:sp>
        <p:nvSpPr>
          <p:cNvPr id="7" name="Shape 2"/>
          <p:cNvSpPr/>
          <p:nvPr/>
        </p:nvSpPr>
        <p:spPr>
          <a:xfrm>
            <a:off x="6538436" y="2047637"/>
            <a:ext cx="30480" cy="5082183"/>
          </a:xfrm>
          <a:prstGeom prst="roundRect">
            <a:avLst>
              <a:gd name="adj" fmla="val 105060"/>
            </a:avLst>
          </a:prstGeom>
          <a:solidFill>
            <a:srgbClr val="D9CECE"/>
          </a:solidFill>
          <a:ln/>
        </p:spPr>
      </p:sp>
      <p:sp>
        <p:nvSpPr>
          <p:cNvPr id="8" name="Shape 3"/>
          <p:cNvSpPr/>
          <p:nvPr/>
        </p:nvSpPr>
        <p:spPr>
          <a:xfrm>
            <a:off x="6763345" y="2512695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9CECE"/>
          </a:solidFill>
          <a:ln/>
        </p:spPr>
      </p:sp>
      <p:sp>
        <p:nvSpPr>
          <p:cNvPr id="9" name="Shape 4"/>
          <p:cNvSpPr/>
          <p:nvPr/>
        </p:nvSpPr>
        <p:spPr>
          <a:xfrm>
            <a:off x="6313527" y="2287786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0" name="Text 5"/>
          <p:cNvSpPr/>
          <p:nvPr/>
        </p:nvSpPr>
        <p:spPr>
          <a:xfrm>
            <a:off x="6507361" y="2377202"/>
            <a:ext cx="92631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73" dirty="0"/>
          </a:p>
        </p:txBody>
      </p:sp>
      <p:sp>
        <p:nvSpPr>
          <p:cNvPr id="11" name="Text 6"/>
          <p:cNvSpPr/>
          <p:nvPr/>
        </p:nvSpPr>
        <p:spPr>
          <a:xfrm>
            <a:off x="7727752" y="2261116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Early Struggles</a:t>
            </a:r>
            <a:endParaRPr lang="en-US" sz="1978" dirty="0"/>
          </a:p>
        </p:txBody>
      </p:sp>
      <p:sp>
        <p:nvSpPr>
          <p:cNvPr id="12" name="Text 7"/>
          <p:cNvSpPr/>
          <p:nvPr/>
        </p:nvSpPr>
        <p:spPr>
          <a:xfrm>
            <a:off x="7727752" y="2702957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nearly died many times, facing financial difficulties and a limited market for its specialized AI chips.</a:t>
            </a:r>
            <a:endParaRPr lang="en-US" sz="1681" dirty="0"/>
          </a:p>
        </p:txBody>
      </p:sp>
      <p:sp>
        <p:nvSpPr>
          <p:cNvPr id="13" name="Shape 8"/>
          <p:cNvSpPr/>
          <p:nvPr/>
        </p:nvSpPr>
        <p:spPr>
          <a:xfrm>
            <a:off x="6763345" y="4277916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9CECE"/>
          </a:solidFill>
          <a:ln/>
        </p:spPr>
      </p:sp>
      <p:sp>
        <p:nvSpPr>
          <p:cNvPr id="14" name="Shape 9"/>
          <p:cNvSpPr/>
          <p:nvPr/>
        </p:nvSpPr>
        <p:spPr>
          <a:xfrm>
            <a:off x="6313527" y="4053007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5" name="Text 10"/>
          <p:cNvSpPr/>
          <p:nvPr/>
        </p:nvSpPr>
        <p:spPr>
          <a:xfrm>
            <a:off x="6471047" y="4142423"/>
            <a:ext cx="16514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73" dirty="0"/>
          </a:p>
        </p:txBody>
      </p:sp>
      <p:sp>
        <p:nvSpPr>
          <p:cNvPr id="16" name="Text 11"/>
          <p:cNvSpPr/>
          <p:nvPr/>
        </p:nvSpPr>
        <p:spPr>
          <a:xfrm>
            <a:off x="7727752" y="4026337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ChatGPT's Impact</a:t>
            </a:r>
            <a:endParaRPr lang="en-US" sz="1978" dirty="0"/>
          </a:p>
        </p:txBody>
      </p:sp>
      <p:sp>
        <p:nvSpPr>
          <p:cNvPr id="17" name="Text 12"/>
          <p:cNvSpPr/>
          <p:nvPr/>
        </p:nvSpPr>
        <p:spPr>
          <a:xfrm>
            <a:off x="7727752" y="446817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release of ChatGPT in late 2022 sparked a global AI frenzy, creating a surge in demand for Groq's technology.</a:t>
            </a:r>
            <a:endParaRPr lang="en-US" sz="1681" dirty="0"/>
          </a:p>
        </p:txBody>
      </p:sp>
      <p:sp>
        <p:nvSpPr>
          <p:cNvPr id="18" name="Shape 13"/>
          <p:cNvSpPr/>
          <p:nvPr/>
        </p:nvSpPr>
        <p:spPr>
          <a:xfrm>
            <a:off x="6763345" y="6043136"/>
            <a:ext cx="747117" cy="30480"/>
          </a:xfrm>
          <a:prstGeom prst="roundRect">
            <a:avLst>
              <a:gd name="adj" fmla="val 105060"/>
            </a:avLst>
          </a:prstGeom>
          <a:solidFill>
            <a:srgbClr val="D9CECE"/>
          </a:solidFill>
          <a:ln/>
        </p:spPr>
      </p:sp>
      <p:sp>
        <p:nvSpPr>
          <p:cNvPr id="19" name="Shape 14"/>
          <p:cNvSpPr/>
          <p:nvPr/>
        </p:nvSpPr>
        <p:spPr>
          <a:xfrm>
            <a:off x="6313527" y="5818227"/>
            <a:ext cx="480298" cy="48029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0" name="Text 15"/>
          <p:cNvSpPr/>
          <p:nvPr/>
        </p:nvSpPr>
        <p:spPr>
          <a:xfrm>
            <a:off x="6465332" y="5907643"/>
            <a:ext cx="176689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73" dirty="0"/>
          </a:p>
        </p:txBody>
      </p:sp>
      <p:sp>
        <p:nvSpPr>
          <p:cNvPr id="21" name="Text 16"/>
          <p:cNvSpPr/>
          <p:nvPr/>
        </p:nvSpPr>
        <p:spPr>
          <a:xfrm>
            <a:off x="7727752" y="5791557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Series D Funding</a:t>
            </a:r>
            <a:endParaRPr lang="en-US" sz="1978" dirty="0"/>
          </a:p>
        </p:txBody>
      </p:sp>
      <p:sp>
        <p:nvSpPr>
          <p:cNvPr id="22" name="Text 17"/>
          <p:cNvSpPr/>
          <p:nvPr/>
        </p:nvSpPr>
        <p:spPr>
          <a:xfrm>
            <a:off x="7727752" y="623339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raised a $640 million Series D round, valuing the company at $2.8 billion, a significant increase from its 2021 valuation.</a:t>
            </a:r>
            <a:endParaRPr lang="en-US" sz="1681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607337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Focus: Inference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Inference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chips are designed for "inference," the part of AI that applies learned knowledge to new situations.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Nvidia's Dominance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currently holds an 80% share of the AI chip market, with its GPUs originally designed for gaming.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Opportunity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aims to capture a share of the growing inference market, estimated to reach $60.7 billion by 2027.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77" y="2268736"/>
            <a:ext cx="5023128" cy="36920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4814" y="1228368"/>
            <a:ext cx="7847171" cy="1089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91"/>
              </a:lnSpc>
              <a:buNone/>
            </a:pPr>
            <a:r>
              <a:rPr lang="en-US" sz="343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Technology: Language Processing Units (LPUs)</a:t>
            </a:r>
            <a:endParaRPr lang="en-US" sz="3433" dirty="0"/>
          </a:p>
        </p:txBody>
      </p:sp>
      <p:sp>
        <p:nvSpPr>
          <p:cNvPr id="7" name="Shape 2"/>
          <p:cNvSpPr/>
          <p:nvPr/>
        </p:nvSpPr>
        <p:spPr>
          <a:xfrm>
            <a:off x="6134814" y="2804517"/>
            <a:ext cx="416838" cy="41683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3"/>
          <p:cNvSpPr/>
          <p:nvPr/>
        </p:nvSpPr>
        <p:spPr>
          <a:xfrm>
            <a:off x="6303050" y="2882146"/>
            <a:ext cx="8036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0"/>
              </a:lnSpc>
              <a:buNone/>
            </a:pPr>
            <a:r>
              <a:rPr lang="en-US" sz="206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60" dirty="0"/>
          </a:p>
        </p:txBody>
      </p:sp>
      <p:sp>
        <p:nvSpPr>
          <p:cNvPr id="9" name="Text 4"/>
          <p:cNvSpPr/>
          <p:nvPr/>
        </p:nvSpPr>
        <p:spPr>
          <a:xfrm>
            <a:off x="6736913" y="2804517"/>
            <a:ext cx="21799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Speed</a:t>
            </a:r>
            <a:endParaRPr lang="en-US" sz="1716" dirty="0"/>
          </a:p>
        </p:txBody>
      </p:sp>
      <p:sp>
        <p:nvSpPr>
          <p:cNvPr id="10" name="Text 5"/>
          <p:cNvSpPr/>
          <p:nvPr/>
        </p:nvSpPr>
        <p:spPr>
          <a:xfrm>
            <a:off x="6736913" y="3188018"/>
            <a:ext cx="724507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4"/>
              </a:lnSpc>
              <a:buNone/>
            </a:pPr>
            <a:r>
              <a:rPr lang="en-US" sz="145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claims its LPUs are four times faster than Nvidia's GPUs for inference.</a:t>
            </a:r>
            <a:endParaRPr lang="en-US" sz="1459" dirty="0"/>
          </a:p>
        </p:txBody>
      </p:sp>
      <p:sp>
        <p:nvSpPr>
          <p:cNvPr id="11" name="Shape 6"/>
          <p:cNvSpPr/>
          <p:nvPr/>
        </p:nvSpPr>
        <p:spPr>
          <a:xfrm>
            <a:off x="6134814" y="3877985"/>
            <a:ext cx="416838" cy="41683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7"/>
          <p:cNvSpPr/>
          <p:nvPr/>
        </p:nvSpPr>
        <p:spPr>
          <a:xfrm>
            <a:off x="6271498" y="3955613"/>
            <a:ext cx="143351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0"/>
              </a:lnSpc>
              <a:buNone/>
            </a:pPr>
            <a:r>
              <a:rPr lang="en-US" sz="206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60" dirty="0"/>
          </a:p>
        </p:txBody>
      </p:sp>
      <p:sp>
        <p:nvSpPr>
          <p:cNvPr id="13" name="Text 8"/>
          <p:cNvSpPr/>
          <p:nvPr/>
        </p:nvSpPr>
        <p:spPr>
          <a:xfrm>
            <a:off x="6736913" y="3877985"/>
            <a:ext cx="21799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</a:t>
            </a:r>
            <a:endParaRPr lang="en-US" sz="1716" dirty="0"/>
          </a:p>
        </p:txBody>
      </p:sp>
      <p:sp>
        <p:nvSpPr>
          <p:cNvPr id="14" name="Text 9"/>
          <p:cNvSpPr/>
          <p:nvPr/>
        </p:nvSpPr>
        <p:spPr>
          <a:xfrm>
            <a:off x="6736913" y="4261485"/>
            <a:ext cx="724507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4"/>
              </a:lnSpc>
              <a:buNone/>
            </a:pPr>
            <a:r>
              <a:rPr lang="en-US" sz="145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claims its LPUs are five times cheaper than Nvidia's GPUs for inference.</a:t>
            </a:r>
            <a:endParaRPr lang="en-US" sz="1459" dirty="0"/>
          </a:p>
        </p:txBody>
      </p:sp>
      <p:sp>
        <p:nvSpPr>
          <p:cNvPr id="15" name="Shape 10"/>
          <p:cNvSpPr/>
          <p:nvPr/>
        </p:nvSpPr>
        <p:spPr>
          <a:xfrm>
            <a:off x="6134814" y="4951452"/>
            <a:ext cx="416838" cy="41683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6" name="Text 11"/>
          <p:cNvSpPr/>
          <p:nvPr/>
        </p:nvSpPr>
        <p:spPr>
          <a:xfrm>
            <a:off x="6266617" y="5029081"/>
            <a:ext cx="153233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0"/>
              </a:lnSpc>
              <a:buNone/>
            </a:pPr>
            <a:r>
              <a:rPr lang="en-US" sz="206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60" dirty="0"/>
          </a:p>
        </p:txBody>
      </p:sp>
      <p:sp>
        <p:nvSpPr>
          <p:cNvPr id="17" name="Text 12"/>
          <p:cNvSpPr/>
          <p:nvPr/>
        </p:nvSpPr>
        <p:spPr>
          <a:xfrm>
            <a:off x="6736913" y="4951452"/>
            <a:ext cx="21799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Energy Efficiency</a:t>
            </a:r>
            <a:endParaRPr lang="en-US" sz="1716" dirty="0"/>
          </a:p>
        </p:txBody>
      </p:sp>
      <p:sp>
        <p:nvSpPr>
          <p:cNvPr id="18" name="Text 13"/>
          <p:cNvSpPr/>
          <p:nvPr/>
        </p:nvSpPr>
        <p:spPr>
          <a:xfrm>
            <a:off x="6736913" y="5334953"/>
            <a:ext cx="7245072" cy="592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4"/>
              </a:lnSpc>
              <a:buNone/>
            </a:pPr>
            <a:r>
              <a:rPr lang="en-US" sz="145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claims its LPUs are three times more energy efficient than Nvidia's GPUs for inference.</a:t>
            </a:r>
            <a:endParaRPr lang="en-US" sz="1459" dirty="0"/>
          </a:p>
        </p:txBody>
      </p:sp>
      <p:sp>
        <p:nvSpPr>
          <p:cNvPr id="19" name="Shape 14"/>
          <p:cNvSpPr/>
          <p:nvPr/>
        </p:nvSpPr>
        <p:spPr>
          <a:xfrm>
            <a:off x="6134814" y="6321266"/>
            <a:ext cx="416838" cy="41683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0" name="Text 15"/>
          <p:cNvSpPr/>
          <p:nvPr/>
        </p:nvSpPr>
        <p:spPr>
          <a:xfrm>
            <a:off x="6262330" y="6398895"/>
            <a:ext cx="16168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0"/>
              </a:lnSpc>
              <a:buNone/>
            </a:pPr>
            <a:r>
              <a:rPr lang="en-US" sz="206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060" dirty="0"/>
          </a:p>
        </p:txBody>
      </p:sp>
      <p:sp>
        <p:nvSpPr>
          <p:cNvPr id="21" name="Text 16"/>
          <p:cNvSpPr/>
          <p:nvPr/>
        </p:nvSpPr>
        <p:spPr>
          <a:xfrm>
            <a:off x="6736913" y="6321266"/>
            <a:ext cx="21799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Validation</a:t>
            </a:r>
            <a:endParaRPr lang="en-US" sz="1716" dirty="0"/>
          </a:p>
        </p:txBody>
      </p:sp>
      <p:sp>
        <p:nvSpPr>
          <p:cNvPr id="22" name="Text 17"/>
          <p:cNvSpPr/>
          <p:nvPr/>
        </p:nvSpPr>
        <p:spPr>
          <a:xfrm>
            <a:off x="6736913" y="6704767"/>
            <a:ext cx="724507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4"/>
              </a:lnSpc>
              <a:buNone/>
            </a:pPr>
            <a:r>
              <a:rPr lang="en-US" sz="145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Investors and industry experts have praised Groq's inference speeds.</a:t>
            </a:r>
            <a:endParaRPr lang="en-US" sz="1459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812" y="276344"/>
            <a:ext cx="4310777" cy="76769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787" y="785455"/>
            <a:ext cx="5202198" cy="650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20"/>
              </a:lnSpc>
              <a:buNone/>
            </a:pPr>
            <a:r>
              <a:rPr lang="en-US" sz="409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Customers</a:t>
            </a:r>
            <a:endParaRPr lang="en-US" sz="4096" dirty="0"/>
          </a:p>
        </p:txBody>
      </p:sp>
      <p:sp>
        <p:nvSpPr>
          <p:cNvPr id="7" name="Shape 2"/>
          <p:cNvSpPr/>
          <p:nvPr/>
        </p:nvSpPr>
        <p:spPr>
          <a:xfrm>
            <a:off x="773787" y="1767245"/>
            <a:ext cx="7596426" cy="125349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3"/>
          <p:cNvSpPr/>
          <p:nvPr/>
        </p:nvSpPr>
        <p:spPr>
          <a:xfrm>
            <a:off x="994767" y="1988225"/>
            <a:ext cx="2641997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204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Argonne National Labs</a:t>
            </a:r>
            <a:endParaRPr lang="en-US" sz="2048" dirty="0"/>
          </a:p>
        </p:txBody>
      </p:sp>
      <p:sp>
        <p:nvSpPr>
          <p:cNvPr id="9" name="Text 4"/>
          <p:cNvSpPr/>
          <p:nvPr/>
        </p:nvSpPr>
        <p:spPr>
          <a:xfrm>
            <a:off x="994767" y="2446020"/>
            <a:ext cx="7154466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Groq chips to study nuclear fusion.</a:t>
            </a:r>
            <a:endParaRPr lang="en-US" sz="1741" dirty="0"/>
          </a:p>
        </p:txBody>
      </p:sp>
      <p:sp>
        <p:nvSpPr>
          <p:cNvPr id="10" name="Shape 5"/>
          <p:cNvSpPr/>
          <p:nvPr/>
        </p:nvSpPr>
        <p:spPr>
          <a:xfrm>
            <a:off x="773787" y="3241715"/>
            <a:ext cx="7596426" cy="125349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6"/>
          <p:cNvSpPr/>
          <p:nvPr/>
        </p:nvSpPr>
        <p:spPr>
          <a:xfrm>
            <a:off x="994767" y="3462695"/>
            <a:ext cx="2601039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204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Aramco Digital</a:t>
            </a:r>
            <a:endParaRPr lang="en-US" sz="2048" dirty="0"/>
          </a:p>
        </p:txBody>
      </p:sp>
      <p:sp>
        <p:nvSpPr>
          <p:cNvPr id="12" name="Text 7"/>
          <p:cNvSpPr/>
          <p:nvPr/>
        </p:nvSpPr>
        <p:spPr>
          <a:xfrm>
            <a:off x="994767" y="3920490"/>
            <a:ext cx="7154466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 with Groq to utilize its chips.</a:t>
            </a:r>
            <a:endParaRPr lang="en-US" sz="1741" dirty="0"/>
          </a:p>
        </p:txBody>
      </p:sp>
      <p:sp>
        <p:nvSpPr>
          <p:cNvPr id="13" name="Shape 8"/>
          <p:cNvSpPr/>
          <p:nvPr/>
        </p:nvSpPr>
        <p:spPr>
          <a:xfrm>
            <a:off x="773787" y="4716185"/>
            <a:ext cx="7596426" cy="125349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9"/>
          <p:cNvSpPr/>
          <p:nvPr/>
        </p:nvSpPr>
        <p:spPr>
          <a:xfrm>
            <a:off x="994767" y="4937165"/>
            <a:ext cx="2601039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204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GroqCloud</a:t>
            </a:r>
            <a:endParaRPr lang="en-US" sz="2048" dirty="0"/>
          </a:p>
        </p:txBody>
      </p:sp>
      <p:sp>
        <p:nvSpPr>
          <p:cNvPr id="15" name="Text 10"/>
          <p:cNvSpPr/>
          <p:nvPr/>
        </p:nvSpPr>
        <p:spPr>
          <a:xfrm>
            <a:off x="994767" y="5394960"/>
            <a:ext cx="7154466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developers access to Groq's chips through a cloud platform.</a:t>
            </a:r>
            <a:endParaRPr lang="en-US" sz="1741" dirty="0"/>
          </a:p>
        </p:txBody>
      </p:sp>
      <p:sp>
        <p:nvSpPr>
          <p:cNvPr id="16" name="Shape 11"/>
          <p:cNvSpPr/>
          <p:nvPr/>
        </p:nvSpPr>
        <p:spPr>
          <a:xfrm>
            <a:off x="773787" y="6190655"/>
            <a:ext cx="7596426" cy="125349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7" name="Text 12"/>
          <p:cNvSpPr/>
          <p:nvPr/>
        </p:nvSpPr>
        <p:spPr>
          <a:xfrm>
            <a:off x="994767" y="6411635"/>
            <a:ext cx="2601039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204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Meta</a:t>
            </a:r>
            <a:endParaRPr lang="en-US" sz="2048" dirty="0"/>
          </a:p>
        </p:txBody>
      </p:sp>
      <p:sp>
        <p:nvSpPr>
          <p:cNvPr id="18" name="Text 13"/>
          <p:cNvSpPr/>
          <p:nvPr/>
        </p:nvSpPr>
        <p:spPr>
          <a:xfrm>
            <a:off x="994767" y="6869430"/>
            <a:ext cx="7154466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Groq chips to run inference for its new Llama 3.1 model.</a:t>
            </a:r>
            <a:endParaRPr lang="en-US" sz="1741" dirty="0"/>
          </a:p>
        </p:txBody>
      </p:sp>
      <p:pic>
        <p:nvPicPr>
          <p:cNvPr id="19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95" y="2487930"/>
            <a:ext cx="4880610" cy="32537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8320" y="667822"/>
            <a:ext cx="5703451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Future</a:t>
            </a:r>
            <a:endParaRPr lang="en-US" sz="449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Scaling Revenue</a:t>
            </a:r>
            <a:endParaRPr lang="en-US" sz="2245" dirty="0"/>
          </a:p>
        </p:txBody>
      </p:sp>
      <p:sp>
        <p:nvSpPr>
          <p:cNvPr id="9" name="Text 3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is focused on increasing revenue and operations.</a:t>
            </a:r>
            <a:endParaRPr lang="en-US" sz="1909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Competition</a:t>
            </a:r>
            <a:endParaRPr lang="en-US" sz="2245" dirty="0"/>
          </a:p>
        </p:txBody>
      </p:sp>
      <p:sp>
        <p:nvSpPr>
          <p:cNvPr id="12" name="Text 5"/>
          <p:cNvSpPr/>
          <p:nvPr/>
        </p:nvSpPr>
        <p:spPr>
          <a:xfrm>
            <a:off x="2423755" y="4427339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faces competition from established players like Nvidia and Amazon.</a:t>
            </a:r>
            <a:endParaRPr lang="en-US" sz="1909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Growth Potential</a:t>
            </a:r>
            <a:endParaRPr lang="en-US" sz="2245" dirty="0"/>
          </a:p>
        </p:txBody>
      </p:sp>
      <p:sp>
        <p:nvSpPr>
          <p:cNvPr id="15" name="Text 7"/>
          <p:cNvSpPr/>
          <p:nvPr/>
        </p:nvSpPr>
        <p:spPr>
          <a:xfrm>
            <a:off x="2423755" y="6366510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technology and market position offer significant growth potential.</a:t>
            </a:r>
            <a:endParaRPr lang="en-US" sz="1909" dirty="0"/>
          </a:p>
        </p:txBody>
      </p:sp>
      <p:pic>
        <p:nvPicPr>
          <p:cNvPr id="16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77" y="2140982"/>
            <a:ext cx="4936927" cy="39495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5663" y="604480"/>
            <a:ext cx="5172075" cy="646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1"/>
              </a:lnSpc>
              <a:buNone/>
            </a:pPr>
            <a:r>
              <a:rPr lang="en-US" sz="40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Leadership</a:t>
            </a:r>
            <a:endParaRPr lang="en-US" sz="4073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663" y="1580674"/>
            <a:ext cx="549473" cy="54947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55663" y="2349937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Jonathan Ross</a:t>
            </a:r>
            <a:endParaRPr lang="en-US" sz="2036" dirty="0"/>
          </a:p>
        </p:txBody>
      </p:sp>
      <p:sp>
        <p:nvSpPr>
          <p:cNvPr id="9" name="Text 3"/>
          <p:cNvSpPr/>
          <p:nvPr/>
        </p:nvSpPr>
        <p:spPr>
          <a:xfrm>
            <a:off x="6255663" y="2804993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 Groq, with experience at Google and NYU.</a:t>
            </a:r>
            <a:endParaRPr lang="en-US" sz="173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663" y="3815953"/>
            <a:ext cx="549473" cy="54947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55663" y="4585216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Stuart Pann</a:t>
            </a:r>
            <a:endParaRPr lang="en-US" sz="2036" dirty="0"/>
          </a:p>
        </p:txBody>
      </p:sp>
      <p:sp>
        <p:nvSpPr>
          <p:cNvPr id="12" name="Text 5"/>
          <p:cNvSpPr/>
          <p:nvPr/>
        </p:nvSpPr>
        <p:spPr>
          <a:xfrm>
            <a:off x="6255663" y="5040273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 of Groq, former Intel executive.</a:t>
            </a:r>
            <a:endParaRPr lang="en-US" sz="173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663" y="6051233"/>
            <a:ext cx="549473" cy="54947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55663" y="6820495"/>
            <a:ext cx="2586038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6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Yann LeCun</a:t>
            </a:r>
            <a:endParaRPr lang="en-US" sz="2036" dirty="0"/>
          </a:p>
        </p:txBody>
      </p:sp>
      <p:sp>
        <p:nvSpPr>
          <p:cNvPr id="15" name="Text 7"/>
          <p:cNvSpPr/>
          <p:nvPr/>
        </p:nvSpPr>
        <p:spPr>
          <a:xfrm>
            <a:off x="6255663" y="7275552"/>
            <a:ext cx="7605474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 chief scientist and technical advisor to Groq.</a:t>
            </a:r>
            <a:endParaRPr lang="en-US" sz="1731" dirty="0"/>
          </a:p>
        </p:txBody>
      </p:sp>
      <p:pic>
        <p:nvPicPr>
          <p:cNvPr id="16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30647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Challenges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864037" y="2402800"/>
            <a:ext cx="7415927" cy="4520327"/>
          </a:xfrm>
          <a:prstGeom prst="roundRect">
            <a:avLst>
              <a:gd name="adj" fmla="val 81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241804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257377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Intellectual Property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2573774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investors question the long-term defensibility of Groq's technology.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3914656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407039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Cost-Efficiency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4070390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Concerns about the cost-efficiency of Groq's chips at scale.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541127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55670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Share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5567005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faces a significant challenge in capturing market share from Nvidia.</a:t>
            </a:r>
            <a:endParaRPr lang="en-US" sz="1944" dirty="0"/>
          </a:p>
        </p:txBody>
      </p:sp>
      <p:pic>
        <p:nvPicPr>
          <p:cNvPr id="17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27123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Groq's Potential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5261967"/>
            <a:ext cx="393489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High-Performance Computing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773222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chips could revolutionize high-performance computing.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Advancements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technology could accelerate advancements in artificial intelligence.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Computing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773222"/>
            <a:ext cx="39841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chips could transform cloud computing infrastructure.</a:t>
            </a:r>
            <a:endParaRPr lang="en-US" sz="1944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642</Words>
  <Application>Microsoft Office PowerPoint</Application>
  <PresentationFormat>Custom</PresentationFormat>
  <Paragraphs>89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Vaibhav Kokare</cp:lastModifiedBy>
  <cp:revision>4</cp:revision>
  <dcterms:created xsi:type="dcterms:W3CDTF">2024-08-08T03:35:05Z</dcterms:created>
  <dcterms:modified xsi:type="dcterms:W3CDTF">2024-08-26T16:27:06Z</dcterms:modified>
</cp:coreProperties>
</file>